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9"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78B4"/>
    <a:srgbClr val="005EB8"/>
    <a:srgbClr val="08B48B"/>
    <a:srgbClr val="7D97CB"/>
    <a:srgbClr val="476BB3"/>
    <a:srgbClr val="004F9E"/>
    <a:srgbClr val="07A17C"/>
    <a:srgbClr val="08C497"/>
    <a:srgbClr val="00CC99"/>
    <a:srgbClr val="81C5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1" d="100"/>
          <a:sy n="71" d="100"/>
        </p:scale>
        <p:origin x="2020" y="36"/>
      </p:cViewPr>
      <p:guideLst>
        <p:guide orient="horz" pos="3120"/>
        <p:guide pos="216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3.xml"/><Relationship Id="rId4" Type="http://schemas.openxmlformats.org/officeDocument/2006/relationships/viewProps" Target="view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1094433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643536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072865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2148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150074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632248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0A89E9-2F50-40A8-9F12-ABD8DF311BBB}" type="datetimeFigureOut">
              <a:rPr lang="en-GB" smtClean="0"/>
              <a:t>30/09/2025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188868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0A89E9-2F50-40A8-9F12-ABD8DF311BBB}" type="datetimeFigureOut">
              <a:rPr lang="en-GB" smtClean="0"/>
              <a:t>30/09/2025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506773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0A89E9-2F50-40A8-9F12-ABD8DF311BBB}" type="datetimeFigureOut">
              <a:rPr lang="en-GB" smtClean="0"/>
              <a:t>30/09/2025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763406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1371543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922396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F0A89E9-2F50-40A8-9F12-ABD8DF311BBB}" type="datetimeFigureOut">
              <a:rPr lang="en-GB" smtClean="0"/>
              <a:t>30/09/2025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2C88AC-D93D-44EB-87AD-CFE01D63AD74}" type="slidenum">
              <a:rPr lang="en-GB" smtClean="0"/>
              <a:t>‹#›</a:t>
            </a:fld>
            <a:endParaRPr lang="en-GB"/>
          </a:p>
        </p:txBody>
      </p:sp>
    </p:spTree>
    <p:extLst>
      <p:ext uri="{BB962C8B-B14F-4D97-AF65-F5344CB8AC3E}">
        <p14:creationId xmlns:p14="http://schemas.microsoft.com/office/powerpoint/2010/main" val="22033388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7">
            <a:extLst>
              <a:ext uri="{FF2B5EF4-FFF2-40B4-BE49-F238E27FC236}">
                <a16:creationId xmlns:a16="http://schemas.microsoft.com/office/drawing/2014/main" id="{4FCC0C64-F31E-4EF7-81CA-9F36C8E05D24}"/>
              </a:ext>
            </a:extLst>
          </p:cNvPr>
          <p:cNvSpPr txBox="1"/>
          <p:nvPr/>
        </p:nvSpPr>
        <p:spPr>
          <a:xfrm>
            <a:off x="183870" y="998105"/>
            <a:ext cx="6478263" cy="198755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0" lvl="0" indent="0" defTabSz="457200" rtl="0" eaLnBrk="1" fontAlgn="auto" latinLnBrk="0" hangingPunct="1">
              <a:lnSpc>
                <a:spcPts val="6000"/>
              </a:lnSpc>
              <a:spcBef>
                <a:spcPts val="0"/>
              </a:spcBef>
              <a:spcAft>
                <a:spcPts val="800"/>
              </a:spcAft>
              <a:buClrTx/>
              <a:buSzTx/>
              <a:buFontTx/>
              <a:buNone/>
              <a:tabLst/>
              <a:defRPr/>
            </a:pPr>
            <a:r>
              <a:rPr lang="lt-LT" sz="5400" b="1" spc="-60" dirty="0">
                <a:solidFill>
                  <a:srgbClr val="004F9E"/>
                </a:solidFill>
                <a:latin typeface="Helvetica" panose="020B0604020202020204" pitchFamily="34" charset="0"/>
                <a:cs typeface="Segoe UI" panose="020B0502040204020203" pitchFamily="34" charset="0"/>
              </a:rPr>
              <a:t>Kokia buvo jūsų patirtis šioje ligoninėje?</a:t>
            </a:r>
          </a:p>
        </p:txBody>
      </p:sp>
      <p:sp>
        <p:nvSpPr>
          <p:cNvPr id="8" name="Text Box 9">
            <a:extLst>
              <a:ext uri="{FF2B5EF4-FFF2-40B4-BE49-F238E27FC236}">
                <a16:creationId xmlns:a16="http://schemas.microsoft.com/office/drawing/2014/main" id="{A504A685-3EC5-4DF1-8A70-AB9DDDF8F109}"/>
              </a:ext>
            </a:extLst>
          </p:cNvPr>
          <p:cNvSpPr txBox="1"/>
          <p:nvPr/>
        </p:nvSpPr>
        <p:spPr>
          <a:xfrm>
            <a:off x="183870" y="3433222"/>
            <a:ext cx="6227098" cy="83121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lt-LT" sz="2000" b="1" i="0" u="none" strike="noStrike" kern="1200" cap="none" spc="0" normalizeH="0" baseline="0" dirty="0">
                <a:ln>
                  <a:noFill/>
                </a:ln>
                <a:solidFill>
                  <a:srgbClr val="005EB8"/>
                </a:solidFill>
                <a:effectLst/>
                <a:uLnTx/>
                <a:uFillTx/>
                <a:latin typeface="Helvetica" panose="020B0604020202020204" pitchFamily="34" charset="0"/>
                <a:ea typeface="Arial" panose="020B0604020202020204" pitchFamily="34" charset="0"/>
                <a:cs typeface="Helvetica" panose="020B0604020202020204" pitchFamily="34" charset="0"/>
              </a:rPr>
              <a:t>NHS suaugusiųjų stacionare gydomų pacientų apklausa 2025 m.</a:t>
            </a: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lt-LT" sz="2000" b="1" i="0" u="none" strike="noStrike" kern="1200" cap="none" spc="0" normalizeH="0" baseline="0" dirty="0">
                <a:ln>
                  <a:noFill/>
                </a:ln>
                <a:solidFill>
                  <a:prstClr val="white"/>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sp>
        <p:nvSpPr>
          <p:cNvPr id="10" name="Text Box 10">
            <a:extLst>
              <a:ext uri="{FF2B5EF4-FFF2-40B4-BE49-F238E27FC236}">
                <a16:creationId xmlns:a16="http://schemas.microsoft.com/office/drawing/2014/main" id="{D5CC4655-3EC7-439C-BC56-47F7B5340CA6}"/>
              </a:ext>
            </a:extLst>
          </p:cNvPr>
          <p:cNvSpPr txBox="1"/>
          <p:nvPr/>
        </p:nvSpPr>
        <p:spPr>
          <a:xfrm>
            <a:off x="183870" y="4109617"/>
            <a:ext cx="6227098" cy="1557529"/>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144145" lvl="0" indent="0" defTabSz="457200" rtl="0" eaLnBrk="1" fontAlgn="auto" latinLnBrk="0" hangingPunct="1">
              <a:spcAft>
                <a:spcPts val="1200"/>
              </a:spcAft>
              <a:buClrTx/>
              <a:buSzTx/>
              <a:buFontTx/>
              <a:buNone/>
              <a:tabLst/>
              <a:defRPr/>
            </a:pPr>
            <a:r>
              <a:rPr kumimoji="0" lang="lt-LT" sz="16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Ligoninė atlieka apklausą, kad išsiaiškintų, ką pacientai mano apie jiems suteiktą priežiūrą </a:t>
            </a:r>
            <a:r>
              <a:rPr lang="lt-LT"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per</a:t>
            </a:r>
            <a:r>
              <a:rPr kumimoji="0" lang="lt-LT" sz="16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naktį.</a:t>
            </a:r>
          </a:p>
          <a:p>
            <a:pPr marL="0" marR="144145" lvl="0" indent="0" defTabSz="457200" rtl="0" eaLnBrk="1" fontAlgn="auto" latinLnBrk="0" hangingPunct="1">
              <a:spcAft>
                <a:spcPts val="1200"/>
              </a:spcAft>
              <a:buClrTx/>
              <a:buSzTx/>
              <a:buFontTx/>
              <a:buNone/>
              <a:tabLst/>
              <a:defRPr/>
            </a:pPr>
            <a:r>
              <a:rPr lang="lt-LT"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Tuo taip pat vykdoma nacionalinė programa, kuria siekiama </a:t>
            </a:r>
            <a:r>
              <a:rPr lang="lt-LT" sz="1600" b="1" dirty="0">
                <a:solidFill>
                  <a:srgbClr val="005EB8"/>
                </a:solidFill>
                <a:latin typeface="Helvetica" panose="020B0604020202020204" pitchFamily="34" charset="0"/>
                <a:ea typeface="Arial" panose="020B0604020202020204" pitchFamily="34" charset="0"/>
                <a:cs typeface="Helvetica" panose="020B0604020202020204" pitchFamily="34" charset="0"/>
              </a:rPr>
              <a:t>pagerinti pacientų patirtį gydantis ligoninėje. </a:t>
            </a:r>
            <a:r>
              <a:rPr lang="lt-LT"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Dalyvavimas apklausoje yra </a:t>
            </a:r>
            <a:r>
              <a:rPr lang="lt-LT" sz="1600" b="1" dirty="0">
                <a:solidFill>
                  <a:srgbClr val="005EB8"/>
                </a:solidFill>
                <a:latin typeface="Helvetica" panose="020B0604020202020204" pitchFamily="34" charset="0"/>
                <a:ea typeface="Arial" panose="020B0604020202020204" pitchFamily="34" charset="0"/>
                <a:cs typeface="Helvetica" panose="020B0604020202020204" pitchFamily="34" charset="0"/>
              </a:rPr>
              <a:t>savanoriškas</a:t>
            </a:r>
            <a:r>
              <a:rPr lang="lt-LT" sz="1600" dirty="0">
                <a:solidFill>
                  <a:srgbClr val="005EB8"/>
                </a:solidFill>
                <a:latin typeface="Helvetica" panose="020B0604020202020204" pitchFamily="34" charset="0"/>
                <a:ea typeface="Arial" panose="020B0604020202020204" pitchFamily="34" charset="0"/>
                <a:cs typeface="Helvetica" panose="020B0604020202020204" pitchFamily="34" charset="0"/>
              </a:rPr>
              <a:t> </a:t>
            </a:r>
            <a:r>
              <a:rPr lang="lt-LT"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 ir visi atsakymai yra </a:t>
            </a:r>
            <a:r>
              <a:rPr lang="lt-LT" sz="1600" b="1" dirty="0">
                <a:solidFill>
                  <a:srgbClr val="005EB8"/>
                </a:solidFill>
                <a:latin typeface="Helvetica" panose="020B0604020202020204" pitchFamily="34" charset="0"/>
                <a:ea typeface="Arial" panose="020B0604020202020204" pitchFamily="34" charset="0"/>
                <a:cs typeface="Helvetica" panose="020B0604020202020204" pitchFamily="34" charset="0"/>
              </a:rPr>
              <a:t>konfidencialūs</a:t>
            </a:r>
            <a:r>
              <a:rPr lang="lt-LT" sz="1600" dirty="0">
                <a:solidFill>
                  <a:srgbClr val="005EB8"/>
                </a:solidFill>
                <a:latin typeface="Helvetica" panose="020B0604020202020204" pitchFamily="34" charset="0"/>
                <a:ea typeface="Arial" panose="020B0604020202020204" pitchFamily="34" charset="0"/>
                <a:cs typeface="Helvetica" panose="020B0604020202020204" pitchFamily="34" charset="0"/>
              </a:rPr>
              <a:t>.</a:t>
            </a:r>
          </a:p>
          <a:p>
            <a:pPr marL="0" marR="144145" lvl="0" indent="0" defTabSz="457200" rtl="0" eaLnBrk="1" fontAlgn="auto" latinLnBrk="0" hangingPunct="1">
              <a:spcBef>
                <a:spcPts val="0"/>
              </a:spcBef>
              <a:spcAft>
                <a:spcPts val="1200"/>
              </a:spcAft>
              <a:buClrTx/>
              <a:buSzTx/>
              <a:buFontTx/>
              <a:buNone/>
              <a:tabLst/>
              <a:defRPr/>
            </a:pPr>
            <a:endParaRPr kumimoji="0" lang="en-GB" sz="1400" b="0" i="0" u="none" strike="noStrike" kern="1200" cap="none" spc="0" normalizeH="0" baseline="0" noProof="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lnSpc>
                <a:spcPts val="1800"/>
              </a:lnSpc>
              <a:spcBef>
                <a:spcPts val="0"/>
              </a:spcBef>
              <a:spcAft>
                <a:spcPts val="1200"/>
              </a:spcAft>
              <a:buClrTx/>
              <a:buSzTx/>
              <a:buFontTx/>
              <a:buNone/>
              <a:tabLst/>
              <a:defRPr/>
            </a:pPr>
            <a:r>
              <a:rPr kumimoji="0" lang="lt-LT" sz="14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sp>
        <p:nvSpPr>
          <p:cNvPr id="4" name="Rectangle 3">
            <a:extLst>
              <a:ext uri="{FF2B5EF4-FFF2-40B4-BE49-F238E27FC236}">
                <a16:creationId xmlns:a16="http://schemas.microsoft.com/office/drawing/2014/main" id="{8E0BEA8F-58A8-41D0-B3D1-CDA2F44BC927}"/>
              </a:ext>
            </a:extLst>
          </p:cNvPr>
          <p:cNvSpPr/>
          <p:nvPr/>
        </p:nvSpPr>
        <p:spPr>
          <a:xfrm>
            <a:off x="0" y="7162681"/>
            <a:ext cx="6858000" cy="274331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89B6670A-168E-461C-AFBC-AB5EE50503EE}"/>
              </a:ext>
            </a:extLst>
          </p:cNvPr>
          <p:cNvSpPr/>
          <p:nvPr/>
        </p:nvSpPr>
        <p:spPr>
          <a:xfrm>
            <a:off x="146070" y="6310282"/>
            <a:ext cx="6315213" cy="323165"/>
          </a:xfrm>
          <a:prstGeom prst="rect">
            <a:avLst/>
          </a:prstGeom>
        </p:spPr>
        <p:txBody>
          <a:bodyPr wrap="square">
            <a:spAutoFit/>
          </a:bodyPr>
          <a:lstStyle/>
          <a:p>
            <a:pPr marL="0" marR="144145" lvl="0" indent="0" defTabSz="457200" rtl="0" eaLnBrk="1" fontAlgn="auto" latinLnBrk="0" hangingPunct="1">
              <a:spcBef>
                <a:spcPts val="0"/>
              </a:spcBef>
              <a:spcAft>
                <a:spcPts val="800"/>
              </a:spcAft>
              <a:buClrTx/>
              <a:buSzTx/>
              <a:buFontTx/>
              <a:buNone/>
              <a:tabLst/>
              <a:defRPr/>
            </a:pPr>
            <a:endParaRPr lang="en-GB" sz="1500" dirty="0">
              <a:solidFill>
                <a:prstClr val="black">
                  <a:lumMod val="85000"/>
                  <a:lumOff val="15000"/>
                </a:prstClr>
              </a:solidFill>
              <a:latin typeface="Helvetica" panose="020B0604020202020204" pitchFamily="34" charset="0"/>
              <a:cs typeface="Helvetica" panose="020B0604020202020204" pitchFamily="34" charset="0"/>
            </a:endParaRPr>
          </a:p>
        </p:txBody>
      </p:sp>
      <p:pic>
        <p:nvPicPr>
          <p:cNvPr id="14" name="Picture 13">
            <a:extLst>
              <a:ext uri="{FF2B5EF4-FFF2-40B4-BE49-F238E27FC236}">
                <a16:creationId xmlns:a16="http://schemas.microsoft.com/office/drawing/2014/main" id="{9E843288-4E53-4803-BBF9-D23A61662794}"/>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693773" y="5781047"/>
            <a:ext cx="4164227" cy="4124953"/>
          </a:xfrm>
          <a:prstGeom prst="rect">
            <a:avLst/>
          </a:prstGeom>
          <a:effectLst>
            <a:outerShdw blurRad="50800" dist="38100" dir="8100000" sx="103000" sy="103000" algn="tr" rotWithShape="0">
              <a:prstClr val="black">
                <a:alpha val="40000"/>
              </a:prstClr>
            </a:outerShdw>
          </a:effectLst>
          <a:scene3d>
            <a:camera prst="orthographicFront">
              <a:rot lat="0" lon="0" rev="0"/>
            </a:camera>
            <a:lightRig rig="threePt" dir="t"/>
          </a:scene3d>
        </p:spPr>
      </p:pic>
      <p:pic>
        <p:nvPicPr>
          <p:cNvPr id="1027" name="Picture 3" descr="NHS 10mm - RGB Blue">
            <a:extLst>
              <a:ext uri="{FF2B5EF4-FFF2-40B4-BE49-F238E27FC236}">
                <a16:creationId xmlns:a16="http://schemas.microsoft.com/office/drawing/2014/main" id="{665DA038-DDB9-405A-B675-DEE85F4362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2477" y="286515"/>
            <a:ext cx="12350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Box 2">
            <a:extLst>
              <a:ext uri="{FF2B5EF4-FFF2-40B4-BE49-F238E27FC236}">
                <a16:creationId xmlns:a16="http://schemas.microsoft.com/office/drawing/2014/main" id="{6BBC8F2D-8B1E-4627-9FCE-ED1F74AB4AD4}"/>
              </a:ext>
            </a:extLst>
          </p:cNvPr>
          <p:cNvSpPr txBox="1"/>
          <p:nvPr/>
        </p:nvSpPr>
        <p:spPr>
          <a:xfrm>
            <a:off x="146070" y="7326132"/>
            <a:ext cx="3177898" cy="2487546"/>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rtl="0">
              <a:spcAft>
                <a:spcPts val="0"/>
              </a:spcAft>
            </a:pPr>
            <a:r>
              <a:rPr lang="lt-LT"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Jei dalyvauti apklausoje </a:t>
            </a:r>
            <a:r>
              <a:rPr lang="lt-LT" sz="1500" b="1">
                <a:solidFill>
                  <a:schemeClr val="bg1"/>
                </a:solidFill>
                <a:effectLst/>
                <a:latin typeface="Helvetica" panose="020B0604020202020204" pitchFamily="34" charset="0"/>
                <a:ea typeface="Arial" panose="020B0604020202020204" pitchFamily="34" charset="0"/>
                <a:cs typeface="Helvetica" panose="020B0604020202020204" pitchFamily="34" charset="0"/>
              </a:rPr>
              <a:t>nepageidaujate</a:t>
            </a:r>
            <a:r>
              <a:rPr lang="lt-LT"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 arba turite klausimų apie ją, kreipkitės į:</a:t>
            </a:r>
          </a:p>
          <a:p>
            <a:pPr>
              <a:spcAft>
                <a:spcPts val="0"/>
              </a:spcAft>
            </a:pPr>
            <a:endParaRPr lang="en-US" sz="1500" dirty="0">
              <a:solidFill>
                <a:schemeClr val="bg1"/>
              </a:solidFill>
              <a:effectLst/>
              <a:latin typeface="Helvetica" panose="020B0604020202020204" pitchFamily="34" charset="0"/>
              <a:ea typeface="Arial" panose="020B0604020202020204" pitchFamily="34" charset="0"/>
              <a:cs typeface="Helvetica" panose="020B0604020202020204" pitchFamily="34" charset="0"/>
            </a:endParaRPr>
          </a:p>
          <a:p>
            <a:pPr marL="285750" indent="-285750" rtl="0">
              <a:spcAft>
                <a:spcPts val="0"/>
              </a:spcAft>
              <a:buFont typeface="Arial" panose="020B0604020202020204" pitchFamily="34" charset="0"/>
              <a:buChar char="•"/>
            </a:pPr>
            <a:r>
              <a:rPr lang="lt-LT"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Tresto telefono Nr. </a:t>
            </a:r>
            <a:r>
              <a:rPr lang="lt-LT" sz="1500">
                <a:solidFill>
                  <a:schemeClr val="bg1"/>
                </a:solidFill>
                <a:latin typeface="Helvetica" panose="020B0604020202020204" pitchFamily="34" charset="0"/>
                <a:ea typeface="Arial" panose="020B0604020202020204" pitchFamily="34" charset="0"/>
                <a:cs typeface="Helvetica" panose="020B0604020202020204" pitchFamily="34" charset="0"/>
              </a:rPr>
              <a:t>(</a:t>
            </a:r>
            <a:r>
              <a:rPr lang="lt-LT"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privaloma)</a:t>
            </a:r>
          </a:p>
          <a:p>
            <a:pPr marL="285750" indent="-285750" rtl="0">
              <a:spcAft>
                <a:spcPts val="0"/>
              </a:spcAft>
              <a:buFont typeface="Arial" panose="020B0604020202020204" pitchFamily="34" charset="0"/>
              <a:buChar char="•"/>
            </a:pPr>
            <a:r>
              <a:rPr lang="lt-LT"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Tresto el. paštas (jei yra)</a:t>
            </a:r>
          </a:p>
          <a:p>
            <a:pPr marL="285750" indent="-285750" rtl="0">
              <a:spcAft>
                <a:spcPts val="0"/>
              </a:spcAft>
              <a:buFont typeface="Arial" panose="020B0604020202020204" pitchFamily="34" charset="0"/>
              <a:buChar char="•"/>
            </a:pPr>
            <a:r>
              <a:rPr lang="lt-LT"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Trsto adresas(jei yra</a:t>
            </a:r>
            <a:r>
              <a:rPr lang="lt-LT" sz="1500">
                <a:solidFill>
                  <a:schemeClr val="bg1"/>
                </a:solidFill>
                <a:latin typeface="Helvetica" panose="020B0604020202020204" pitchFamily="34" charset="0"/>
                <a:ea typeface="Arial" panose="020B0604020202020204" pitchFamily="34" charset="0"/>
                <a:cs typeface="Helvetica" panose="020B0604020202020204" pitchFamily="34" charset="0"/>
              </a:rPr>
              <a:t>)</a:t>
            </a:r>
          </a:p>
          <a:p>
            <a:pPr rtl="0">
              <a:lnSpc>
                <a:spcPts val="1600"/>
              </a:lnSpc>
              <a:spcAft>
                <a:spcPts val="0"/>
              </a:spcAft>
            </a:pPr>
            <a:r>
              <a:rPr lang="lt-LT" sz="1400">
                <a:solidFill>
                  <a:schemeClr val="bg1"/>
                </a:solidFill>
                <a:effectLst/>
                <a:latin typeface="Times New Roman" panose="02020603050405020304" pitchFamily="18" charset="0"/>
                <a:ea typeface="Arial" panose="020B0604020202020204" pitchFamily="34" charset="0"/>
                <a:cs typeface="Times New Roman" panose="02020603050405020304" pitchFamily="18" charset="0"/>
              </a:rPr>
              <a:t> </a:t>
            </a:r>
          </a:p>
          <a:p>
            <a:pPr rtl="0">
              <a:lnSpc>
                <a:spcPts val="1600"/>
              </a:lnSpc>
              <a:spcAft>
                <a:spcPts val="0"/>
              </a:spcAft>
            </a:pPr>
            <a:r>
              <a:rPr lang="lt-LT" sz="1400">
                <a:solidFill>
                  <a:schemeClr val="bg1"/>
                </a:solidFill>
                <a:effectLst/>
                <a:latin typeface="Times New Roman" panose="02020603050405020304" pitchFamily="18" charset="0"/>
                <a:ea typeface="Arial" panose="020B0604020202020204" pitchFamily="34" charset="0"/>
                <a:cs typeface="Times New Roman" panose="02020603050405020304" pitchFamily="18" charset="0"/>
              </a:rPr>
              <a:t> </a:t>
            </a:r>
          </a:p>
          <a:p>
            <a:pPr rtl="0">
              <a:lnSpc>
                <a:spcPts val="1600"/>
              </a:lnSpc>
              <a:spcAft>
                <a:spcPts val="0"/>
              </a:spcAft>
            </a:pPr>
            <a:r>
              <a:rPr lang="lt-LT" sz="1400">
                <a:solidFill>
                  <a:schemeClr val="bg1"/>
                </a:solidFill>
                <a:effectLst/>
                <a:ea typeface="Arial" panose="020B0604020202020204" pitchFamily="34" charset="0"/>
                <a:cs typeface="Times New Roman" panose="02020603050405020304" pitchFamily="18" charset="0"/>
              </a:rPr>
              <a:t> </a:t>
            </a:r>
          </a:p>
        </p:txBody>
      </p:sp>
      <p:sp>
        <p:nvSpPr>
          <p:cNvPr id="21" name="Text Box 10">
            <a:extLst>
              <a:ext uri="{FF2B5EF4-FFF2-40B4-BE49-F238E27FC236}">
                <a16:creationId xmlns:a16="http://schemas.microsoft.com/office/drawing/2014/main" id="{24AC7AE2-6411-4BA5-86F0-3603FFC7A110}"/>
              </a:ext>
            </a:extLst>
          </p:cNvPr>
          <p:cNvSpPr txBox="1"/>
          <p:nvPr/>
        </p:nvSpPr>
        <p:spPr>
          <a:xfrm>
            <a:off x="183870" y="5628520"/>
            <a:ext cx="5814594" cy="76343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R="144145" rtl="0">
              <a:defRPr/>
            </a:pPr>
            <a:r>
              <a:rPr lang="lt-LT" sz="1600" dirty="0">
                <a:solidFill>
                  <a:prstClr val="black">
                    <a:lumMod val="85000"/>
                    <a:lumOff val="15000"/>
                  </a:prstClr>
                </a:solidFill>
                <a:latin typeface="Helvetica" panose="020B0604020202020204" pitchFamily="34" charset="0"/>
                <a:cs typeface="Helvetica" panose="020B0604020202020204" pitchFamily="34" charset="0"/>
              </a:rPr>
              <a:t>Jei būsite pakviestas dalyvauti, jūsų vardas, pavardė, telefono numeris ir pašto adresas bus perduoti apklausą atliekantiems specialistams, kurie išsiųs jums laišką ir priminimus SMS žinute. Šią apklausą galite užpildyti internetu arba ant atspausdintos formos.</a:t>
            </a:r>
          </a:p>
          <a:p>
            <a:pPr marL="0" marR="144145" lvl="0" indent="0" defTabSz="457200" rtl="0" eaLnBrk="1" fontAlgn="auto" latinLnBrk="0" hangingPunct="1">
              <a:spcAft>
                <a:spcPts val="1200"/>
              </a:spcAft>
              <a:buClrTx/>
              <a:buSzTx/>
              <a:buFontTx/>
              <a:buNone/>
              <a:tabLst/>
              <a:defRPr/>
            </a:pPr>
            <a:endParaRPr lang="en-GB" sz="1400" dirty="0">
              <a:solidFill>
                <a:schemeClr val="accent1"/>
              </a:solidFill>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spcBef>
                <a:spcPts val="0"/>
              </a:spcBef>
              <a:spcAft>
                <a:spcPts val="1200"/>
              </a:spcAft>
              <a:buClrTx/>
              <a:buSzTx/>
              <a:buFontTx/>
              <a:buNone/>
              <a:tabLst/>
              <a:defRPr/>
            </a:pPr>
            <a:endParaRPr kumimoji="0" lang="en-GB" sz="1400" b="0" i="0" u="none" strike="noStrike" kern="1200" cap="none" spc="0" normalizeH="0" baseline="0" noProof="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lnSpc>
                <a:spcPts val="1800"/>
              </a:lnSpc>
              <a:spcBef>
                <a:spcPts val="0"/>
              </a:spcBef>
              <a:spcAft>
                <a:spcPts val="1200"/>
              </a:spcAft>
              <a:buClrTx/>
              <a:buSzTx/>
              <a:buFontTx/>
              <a:buNone/>
              <a:tabLst/>
              <a:defRPr/>
            </a:pPr>
            <a:r>
              <a:rPr kumimoji="0" lang="lt-LT" sz="14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pic>
        <p:nvPicPr>
          <p:cNvPr id="22" name="Picture 21">
            <a:extLst>
              <a:ext uri="{FF2B5EF4-FFF2-40B4-BE49-F238E27FC236}">
                <a16:creationId xmlns:a16="http://schemas.microsoft.com/office/drawing/2014/main" id="{2CEFF49F-0122-4EB4-915F-7B99EE9BC762}"/>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90127" y="234865"/>
            <a:ext cx="2182495" cy="692150"/>
          </a:xfrm>
          <a:prstGeom prst="rect">
            <a:avLst/>
          </a:prstGeom>
        </p:spPr>
      </p:pic>
      <p:sp>
        <p:nvSpPr>
          <p:cNvPr id="2" name="TextBox 1">
            <a:extLst>
              <a:ext uri="{FF2B5EF4-FFF2-40B4-BE49-F238E27FC236}">
                <a16:creationId xmlns:a16="http://schemas.microsoft.com/office/drawing/2014/main" id="{063CFCBE-29D0-25C3-DC67-C7D0FB848759}"/>
              </a:ext>
            </a:extLst>
          </p:cNvPr>
          <p:cNvSpPr txBox="1"/>
          <p:nvPr/>
        </p:nvSpPr>
        <p:spPr>
          <a:xfrm>
            <a:off x="146070" y="8967174"/>
            <a:ext cx="3387964" cy="461665"/>
          </a:xfrm>
          <a:prstGeom prst="rect">
            <a:avLst/>
          </a:prstGeom>
          <a:noFill/>
        </p:spPr>
        <p:txBody>
          <a:bodyPr wrap="square" rtlCol="0">
            <a:spAutoFit/>
          </a:bodyPr>
          <a:lstStyle/>
          <a:p>
            <a:pPr rtl="0"/>
            <a:r>
              <a:rPr lang="lt-LT" sz="1200" b="1" dirty="0">
                <a:solidFill>
                  <a:schemeClr val="bg1"/>
                </a:solidFill>
              </a:rPr>
              <a:t>NHS suaugusiųjų stacionare gydomų pacientų apklausa vykdoma pagal 251 skirsnio (2006 m. NHS įstatymo) leidimą tvarkyti kontaktinius duomenis</a:t>
            </a:r>
          </a:p>
        </p:txBody>
      </p:sp>
    </p:spTree>
    <p:extLst>
      <p:ext uri="{BB962C8B-B14F-4D97-AF65-F5344CB8AC3E}">
        <p14:creationId xmlns:p14="http://schemas.microsoft.com/office/powerpoint/2010/main" val="1616917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0EA4E9A0D10A4B86B174D08978D5EB" ma:contentTypeVersion="20" ma:contentTypeDescription="Create a new document." ma:contentTypeScope="" ma:versionID="26c935804cca8554dae2c422a939c20e">
  <xsd:schema xmlns:xsd="http://www.w3.org/2001/XMLSchema" xmlns:xs="http://www.w3.org/2001/XMLSchema" xmlns:p="http://schemas.microsoft.com/office/2006/metadata/properties" xmlns:ns2="c497441b-d3fe-4788-8629-aff52d38f515" xmlns:ns3="1d162527-c308-4a98-98b8-9e726c57dd8b" targetNamespace="http://schemas.microsoft.com/office/2006/metadata/properties" ma:root="true" ma:fieldsID="86ed6c77570e97698f7fc61157777e1c" ns2:_="" ns3:_="">
    <xsd:import namespace="c497441b-d3fe-4788-8629-aff52d38f515"/>
    <xsd:import namespace="1d162527-c308-4a98-98b8-9e726c57dd8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Date2"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97441b-d3fe-4788-8629-aff52d38f5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Date2" ma:index="20" nillable="true" ma:displayName="Date2" ma:format="DateTime" ma:internalName="Date2">
      <xsd:simpleType>
        <xsd:restriction base="dms:DateTime"/>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df9d8e5-705b-4129-800a-08ca17c575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162527-c308-4a98-98b8-9e726c57dd8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5f9b9cce-e594-4bda-ba48-132f42860941}" ma:internalName="TaxCatchAll" ma:showField="CatchAllData" ma:web="1d162527-c308-4a98-98b8-9e726c57dd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ate2 xmlns="c497441b-d3fe-4788-8629-aff52d38f515" xsi:nil="true"/>
    <lcf76f155ced4ddcb4097134ff3c332f xmlns="c497441b-d3fe-4788-8629-aff52d38f515">
      <Terms xmlns="http://schemas.microsoft.com/office/infopath/2007/PartnerControls"/>
    </lcf76f155ced4ddcb4097134ff3c332f>
    <TaxCatchAll xmlns="1d162527-c308-4a98-98b8-9e726c57dd8b" xsi:nil="true"/>
  </documentManagement>
</p:properties>
</file>

<file path=customXml/itemProps1.xml><?xml version="1.0" encoding="utf-8"?>
<ds:datastoreItem xmlns:ds="http://schemas.openxmlformats.org/officeDocument/2006/customXml" ds:itemID="{D757FF71-51E8-4CA5-9209-E0E85AE37018}"/>
</file>

<file path=customXml/itemProps2.xml><?xml version="1.0" encoding="utf-8"?>
<ds:datastoreItem xmlns:ds="http://schemas.openxmlformats.org/officeDocument/2006/customXml" ds:itemID="{74FBC0AE-19DD-45E2-ABF7-8C98E5387F9D}"/>
</file>

<file path=customXml/itemProps3.xml><?xml version="1.0" encoding="utf-8"?>
<ds:datastoreItem xmlns:ds="http://schemas.openxmlformats.org/officeDocument/2006/customXml" ds:itemID="{37DC8C78-1FAB-4F62-8847-D16755D905EB}"/>
</file>

<file path=docMetadata/LabelInfo.xml><?xml version="1.0" encoding="utf-8"?>
<clbl:labelList xmlns:clbl="http://schemas.microsoft.com/office/2020/mipLabelMetadata">
  <clbl:label id="{19f7f50a-c692-4f56-92a0-10ab17c7532a}" enabled="1" method="Privileged" siteId="{87d48f5f-7eb6-48dd-b269-dae3dea931b5}" contentBits="0"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158</Words>
  <Application>Microsoft Office PowerPoint</Application>
  <PresentationFormat>A4 Paper (210x297 mm)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2025-09-25T14:06:56Z</dcterms:created>
  <dcterms:modified xsi:type="dcterms:W3CDTF">2025-09-30T14:01:08Z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0x010100480EA4E9A0D10A4B86B174D08978D5EB</vt:lpwstr>
  </property>
</Properties>
</file>